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27" r:id="rId3"/>
    <p:sldId id="342" r:id="rId4"/>
    <p:sldId id="343" r:id="rId5"/>
    <p:sldId id="345" r:id="rId6"/>
    <p:sldId id="341" r:id="rId7"/>
    <p:sldId id="347" r:id="rId8"/>
    <p:sldId id="329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31" r:id="rId17"/>
    <p:sldId id="296" r:id="rId18"/>
    <p:sldId id="359" r:id="rId19"/>
    <p:sldId id="298" r:id="rId20"/>
    <p:sldId id="295" r:id="rId21"/>
    <p:sldId id="336" r:id="rId22"/>
    <p:sldId id="337" r:id="rId23"/>
    <p:sldId id="301" r:id="rId24"/>
    <p:sldId id="360" r:id="rId25"/>
    <p:sldId id="361" r:id="rId26"/>
    <p:sldId id="339" r:id="rId27"/>
    <p:sldId id="348" r:id="rId28"/>
    <p:sldId id="349" r:id="rId29"/>
    <p:sldId id="350" r:id="rId30"/>
  </p:sldIdLst>
  <p:sldSz cx="12192000" cy="6858000"/>
  <p:notesSz cx="7102475" cy="93884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45" d="100"/>
          <a:sy n="45" d="100"/>
        </p:scale>
        <p:origin x="4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" y="2"/>
            <a:ext cx="12186116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7438" y="197450"/>
            <a:ext cx="6400800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8228" y="1599716"/>
            <a:ext cx="3849337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801805" y="1599711"/>
            <a:ext cx="2444711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783760" y="1641765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11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" y="3546707"/>
            <a:ext cx="12192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762272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black">
          <a:xfrm>
            <a:off x="5357071" y="4395901"/>
            <a:ext cx="1477859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584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black">
          <a:xfrm>
            <a:off x="5559426" y="3167179"/>
            <a:ext cx="977053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2" y="4768852"/>
            <a:ext cx="9144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2" y="4118207"/>
            <a:ext cx="9144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127271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702" y="671267"/>
            <a:ext cx="1084569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8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2" y="5333776"/>
            <a:ext cx="9144000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619064"/>
            <a:ext cx="12192000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702" y="671267"/>
            <a:ext cx="1084569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2" y="3792883"/>
            <a:ext cx="9144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2" y="4443532"/>
            <a:ext cx="9144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2" y="5981702"/>
            <a:ext cx="9144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black">
          <a:xfrm>
            <a:off x="5559426" y="2856030"/>
            <a:ext cx="977053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61074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2" y="4118207"/>
            <a:ext cx="9144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127271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702" y="671267"/>
            <a:ext cx="108456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2" y="4768852"/>
            <a:ext cx="9144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black">
          <a:xfrm>
            <a:off x="5559426" y="3202105"/>
            <a:ext cx="977053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0824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960583"/>
            <a:ext cx="10515600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2184" y="960583"/>
            <a:ext cx="5120641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8857" y="256642"/>
            <a:ext cx="5073173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8857" y="671267"/>
            <a:ext cx="507317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/>
        </p:nvGrpSpPr>
        <p:grpSpPr bwMode="gray">
          <a:xfrm>
            <a:off x="11463781" y="6126956"/>
            <a:ext cx="544900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78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039" y="960583"/>
            <a:ext cx="5120641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784" y="256642"/>
            <a:ext cx="5073173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457" y="671267"/>
            <a:ext cx="507317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229" y="671267"/>
            <a:ext cx="507492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/>
        </p:nvGrpSpPr>
        <p:grpSpPr bwMode="gray">
          <a:xfrm>
            <a:off x="183244" y="6126956"/>
            <a:ext cx="544900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30006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505" y="671267"/>
            <a:ext cx="109727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8202" y="960583"/>
            <a:ext cx="10515600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6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229" y="256642"/>
            <a:ext cx="10972802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229" y="671267"/>
            <a:ext cx="109728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2" y="960583"/>
            <a:ext cx="10515600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0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2" y="960583"/>
            <a:ext cx="10515600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6112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0400" y="197450"/>
            <a:ext cx="8838626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0401" y="1599716"/>
            <a:ext cx="5735782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3397" y="1599711"/>
            <a:ext cx="288005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5410" y="593837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773" y="868067"/>
            <a:ext cx="2255835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9060057" y="1641765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02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201" y="671267"/>
            <a:ext cx="10985499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2" y="960583"/>
            <a:ext cx="10515600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960583"/>
            <a:ext cx="5121974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8864" y="960583"/>
            <a:ext cx="5121974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6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231" y="2113900"/>
            <a:ext cx="5157786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0203" y="2113903"/>
            <a:ext cx="518318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484" y="1238250"/>
            <a:ext cx="5240115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5604" y="1238250"/>
            <a:ext cx="5240115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50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781" y="1600200"/>
            <a:ext cx="5157786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9654" y="1607988"/>
            <a:ext cx="518318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3144" y="742950"/>
            <a:ext cx="10594559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50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>
          <p15:clr>
            <a:srgbClr val="FBAE40"/>
          </p15:clr>
        </p15:guide>
        <p15:guide id="2" orient="horz" pos="153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857" y="3492504"/>
            <a:ext cx="4250299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5707" y="915921"/>
            <a:ext cx="4663440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0028" y="3488708"/>
            <a:ext cx="4250299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535" y="1849642"/>
            <a:ext cx="4663440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5707" y="1849642"/>
            <a:ext cx="4663440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490" y="915921"/>
            <a:ext cx="4663440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1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731" y="915915"/>
            <a:ext cx="32004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731" y="3410551"/>
            <a:ext cx="3200400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7331" y="915915"/>
            <a:ext cx="32004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7331" y="3390905"/>
            <a:ext cx="3200400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302" y="1868487"/>
            <a:ext cx="3200400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7331" y="1868487"/>
            <a:ext cx="3200400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4931" y="915915"/>
            <a:ext cx="32004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4931" y="3390905"/>
            <a:ext cx="3200400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4931" y="1868487"/>
            <a:ext cx="3200400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831" y="4150845"/>
            <a:ext cx="3200400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402" y="1688629"/>
            <a:ext cx="3200400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6233" y="4150845"/>
            <a:ext cx="3200400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5802" y="1688629"/>
            <a:ext cx="3200400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7931" y="4150845"/>
            <a:ext cx="3200400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7502" y="1688629"/>
            <a:ext cx="3200400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731" y="2686377"/>
            <a:ext cx="2438400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302" y="1212011"/>
            <a:ext cx="2438400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4400" y="2686377"/>
            <a:ext cx="2438400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971" y="1212011"/>
            <a:ext cx="2438400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7600" y="2686377"/>
            <a:ext cx="2438400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7169" y="1212011"/>
            <a:ext cx="2438400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40802" y="2686377"/>
            <a:ext cx="2438400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40371" y="1212011"/>
            <a:ext cx="2438400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302" y="3911600"/>
            <a:ext cx="2438400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4400" y="3911600"/>
            <a:ext cx="2438400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7600" y="3911600"/>
            <a:ext cx="2438400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40802" y="3911600"/>
            <a:ext cx="2438400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93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3955" y="1430340"/>
            <a:ext cx="502920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3955" y="1849623"/>
            <a:ext cx="502920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4299" y="1430337"/>
            <a:ext cx="1371600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3955" y="2982914"/>
            <a:ext cx="502920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3955" y="3402199"/>
            <a:ext cx="502920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4299" y="2982912"/>
            <a:ext cx="1371600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3955" y="4535490"/>
            <a:ext cx="502920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3955" y="4954774"/>
            <a:ext cx="502920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4299" y="4535487"/>
            <a:ext cx="1371600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09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>
          <p15:clr>
            <a:srgbClr val="FBAE40"/>
          </p15:clr>
        </p15:guide>
        <p15:guide id="2" orient="horz" pos="15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 bwMode="ltGray">
          <a:xfrm>
            <a:off x="5886" y="-3313"/>
            <a:ext cx="12186116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11859" y="1594407"/>
            <a:ext cx="221594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765" y="2"/>
            <a:ext cx="883862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764" y="1419606"/>
            <a:ext cx="8859245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911" y="1865895"/>
            <a:ext cx="8873100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281" y="128550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3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840" y="668402"/>
            <a:ext cx="10634553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33950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>
          <p15:clr>
            <a:srgbClr val="FBAE40"/>
          </p15:clr>
        </p15:guide>
        <p15:guide id="2" orient="horz" pos="153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9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687" y="0"/>
            <a:ext cx="9990364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3155" y="2739743"/>
            <a:ext cx="8685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979" y="419102"/>
            <a:ext cx="8226425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979" y="3022600"/>
            <a:ext cx="8226425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979" y="3581402"/>
            <a:ext cx="8226425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/>
        </p:nvGrpSpPr>
        <p:grpSpPr bwMode="gray">
          <a:xfrm>
            <a:off x="11463781" y="6126956"/>
            <a:ext cx="544900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33227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9261" y="2986089"/>
            <a:ext cx="7236121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/>
        </p:nvGrpSpPr>
        <p:grpSpPr bwMode="gray">
          <a:xfrm>
            <a:off x="11463781" y="6126956"/>
            <a:ext cx="544900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3329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9261" y="2986089"/>
            <a:ext cx="7236121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/>
        </p:nvGrpSpPr>
        <p:grpSpPr bwMode="gray">
          <a:xfrm>
            <a:off x="11463781" y="6126956"/>
            <a:ext cx="544900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41114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9261" y="2986089"/>
            <a:ext cx="7236121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/>
        </p:nvGrpSpPr>
        <p:grpSpPr bwMode="gray">
          <a:xfrm>
            <a:off x="11463781" y="6126956"/>
            <a:ext cx="544900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953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9261" y="2986089"/>
            <a:ext cx="7236121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/>
        </p:nvGrpSpPr>
        <p:grpSpPr bwMode="gray">
          <a:xfrm>
            <a:off x="11463781" y="6126956"/>
            <a:ext cx="544900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15529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D6C42-7659-4687-AE38-983BAD2D0FF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E131-A384-4BA8-A26A-1C5E27E2C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76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D6C42-7659-4687-AE38-983BAD2D0FF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E131-A384-4BA8-A26A-1C5E27E2C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25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352E131-A384-4BA8-A26A-1C5E27E2C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2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3950" y="5414264"/>
            <a:ext cx="1896975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9086" y="541768"/>
            <a:ext cx="4574849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5"/>
            <a:ext cx="7023100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7864" y="3907784"/>
            <a:ext cx="467845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7864" y="3125439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9499" y="3137019"/>
            <a:ext cx="457200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9499" y="3956168"/>
            <a:ext cx="4572000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24184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D6C42-7659-4687-AE38-983BAD2D0FF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E131-A384-4BA8-A26A-1C5E27E2C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1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5"/>
            <a:ext cx="7023100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7864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7864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9499" y="3137019"/>
            <a:ext cx="457200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9499" y="3956168"/>
            <a:ext cx="4572000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9083" y="541768"/>
            <a:ext cx="45720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/>
        </p:nvGrpSpPr>
        <p:grpSpPr bwMode="invGray">
          <a:xfrm>
            <a:off x="7473952" y="5414435"/>
            <a:ext cx="1896533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7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9083" y="541768"/>
            <a:ext cx="45720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5"/>
            <a:ext cx="7023100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7864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7864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9499" y="3137019"/>
            <a:ext cx="457200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9499" y="3956168"/>
            <a:ext cx="4572000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/>
        </p:nvGrpSpPr>
        <p:grpSpPr bwMode="invGray">
          <a:xfrm>
            <a:off x="7473952" y="5414435"/>
            <a:ext cx="1896533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9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9083" y="541768"/>
            <a:ext cx="4572000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5"/>
            <a:ext cx="7023100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71134" y="3926980"/>
            <a:ext cx="467845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71134" y="3125439"/>
            <a:ext cx="46784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9499" y="3137015"/>
            <a:ext cx="4572000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9499" y="3956168"/>
            <a:ext cx="4572000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9499" y="3514955"/>
            <a:ext cx="4572000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3950" y="5414264"/>
            <a:ext cx="18969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9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9083" y="541768"/>
            <a:ext cx="4572000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3100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7864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9499" y="3956168"/>
            <a:ext cx="4572000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9499" y="3137015"/>
            <a:ext cx="4572000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9499" y="3514955"/>
            <a:ext cx="4572000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7864" y="3926980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 bwMode="invGray">
          <a:xfrm>
            <a:off x="7473952" y="5414435"/>
            <a:ext cx="1896533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65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black">
          <a:xfrm>
            <a:off x="5357071" y="4395901"/>
            <a:ext cx="1477859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" y="3546707"/>
            <a:ext cx="12192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762272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072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2" y="1290324"/>
            <a:ext cx="10515600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29" y="256642"/>
            <a:ext cx="10972802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229" y="671267"/>
            <a:ext cx="1097280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6190" y="6100771"/>
            <a:ext cx="1814512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gray">
          <a:xfrm>
            <a:off x="11463781" y="6126956"/>
            <a:ext cx="544900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45163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learning" TargetMode="External"/><Relationship Id="rId2" Type="http://schemas.openxmlformats.org/officeDocument/2006/relationships/hyperlink" Target="https://en.wikipedia.org/wiki/History_of_artificial_intelligence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Neural_network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F415-B71B-48DE-A0AB-4CE8495BC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936" y="1433019"/>
            <a:ext cx="4574849" cy="2466975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Machine Learning Overview</a:t>
            </a:r>
          </a:p>
        </p:txBody>
      </p:sp>
    </p:spTree>
    <p:extLst>
      <p:ext uri="{BB962C8B-B14F-4D97-AF65-F5344CB8AC3E}">
        <p14:creationId xmlns:p14="http://schemas.microsoft.com/office/powerpoint/2010/main" val="8266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graph with a regression line">
            <a:extLst>
              <a:ext uri="{FF2B5EF4-FFF2-40B4-BE49-F238E27FC236}">
                <a16:creationId xmlns:a16="http://schemas.microsoft.com/office/drawing/2014/main" id="{D0A8C3C4-788C-4C76-A659-D346E600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355" y="1825625"/>
            <a:ext cx="4456639" cy="345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39814-3E24-4C9D-BEB1-BC1FBE970019}"/>
              </a:ext>
            </a:extLst>
          </p:cNvPr>
          <p:cNvSpPr txBox="1"/>
          <p:nvPr/>
        </p:nvSpPr>
        <p:spPr>
          <a:xfrm>
            <a:off x="6282386" y="5417581"/>
            <a:ext cx="37338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Compute a line (y = mx + b) such that you get the best fit for all data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A6CD-E4BB-471B-98BF-1C7D34C7C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Decision Trees</a:t>
            </a:r>
          </a:p>
          <a:p>
            <a:r>
              <a:rPr lang="en-US" sz="2800" dirty="0"/>
              <a:t>K-Nearest Neighbor</a:t>
            </a:r>
          </a:p>
          <a:p>
            <a:r>
              <a:rPr lang="en-US" sz="2800" dirty="0"/>
              <a:t>Support Vector Machines</a:t>
            </a:r>
          </a:p>
          <a:p>
            <a:r>
              <a:rPr lang="en-US" sz="2800" dirty="0"/>
              <a:t>Neural Networks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3F54F-BFA7-4D16-9245-A664F4F5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9400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A6CD-E4BB-471B-98BF-1C7D34C7C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>
                <a:solidFill>
                  <a:srgbClr val="FF0000"/>
                </a:solidFill>
              </a:rPr>
              <a:t>Logistic Regression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K-Nearest Neighbor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Neural Networks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3F54F-BFA7-4D16-9245-A664F4F5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Techniques</a:t>
            </a:r>
          </a:p>
        </p:txBody>
      </p:sp>
      <p:pic>
        <p:nvPicPr>
          <p:cNvPr id="4" name="Picture 2" descr="A graph showing logistic regression">
            <a:extLst>
              <a:ext uri="{FF2B5EF4-FFF2-40B4-BE49-F238E27FC236}">
                <a16:creationId xmlns:a16="http://schemas.microsoft.com/office/drawing/2014/main" id="{54A5D1D7-CD11-4646-9054-89761DE0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1690688"/>
            <a:ext cx="3715297" cy="295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53575-4883-4BF5-9A5B-46F37C9DF991}"/>
              </a:ext>
            </a:extLst>
          </p:cNvPr>
          <p:cNvSpPr txBox="1"/>
          <p:nvPr/>
        </p:nvSpPr>
        <p:spPr>
          <a:xfrm>
            <a:off x="6524629" y="4869367"/>
            <a:ext cx="3596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Used to predict categories not values</a:t>
            </a:r>
          </a:p>
        </p:txBody>
      </p:sp>
    </p:spTree>
    <p:extLst>
      <p:ext uri="{BB962C8B-B14F-4D97-AF65-F5344CB8AC3E}">
        <p14:creationId xmlns:p14="http://schemas.microsoft.com/office/powerpoint/2010/main" val="106588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A6CD-E4BB-471B-98BF-1C7D34C7C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Decision Trees</a:t>
            </a:r>
          </a:p>
          <a:p>
            <a:r>
              <a:rPr lang="en-US" sz="2800" dirty="0"/>
              <a:t>K-Nearest Neighbor</a:t>
            </a:r>
          </a:p>
          <a:p>
            <a:r>
              <a:rPr lang="en-US" sz="2800" dirty="0"/>
              <a:t>Support Vector Machines</a:t>
            </a:r>
          </a:p>
          <a:p>
            <a:r>
              <a:rPr lang="en-US" sz="2800" dirty="0"/>
              <a:t>Neural Networks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3F54F-BFA7-4D16-9245-A664F4F5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Techniques</a:t>
            </a:r>
          </a:p>
        </p:txBody>
      </p:sp>
      <p:pic>
        <p:nvPicPr>
          <p:cNvPr id="5" name="Snagit_SNG84D" descr="A decision tree about weather">
            <a:extLst>
              <a:ext uri="{FF2B5EF4-FFF2-40B4-BE49-F238E27FC236}">
                <a16:creationId xmlns:a16="http://schemas.microsoft.com/office/drawing/2014/main" id="{C91ADCB7-E5BE-469C-895A-5030F84BA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43" y="1450296"/>
            <a:ext cx="4839883" cy="3486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302D1-5432-451E-AD3D-41E692526794}"/>
              </a:ext>
            </a:extLst>
          </p:cNvPr>
          <p:cNvSpPr txBox="1"/>
          <p:nvPr/>
        </p:nvSpPr>
        <p:spPr>
          <a:xfrm>
            <a:off x="6732217" y="4942541"/>
            <a:ext cx="356744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Should I go out and play golf?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B33A8-8F73-4D1E-97F4-59F89B64B36E}"/>
              </a:ext>
            </a:extLst>
          </p:cNvPr>
          <p:cNvSpPr txBox="1"/>
          <p:nvPr/>
        </p:nvSpPr>
        <p:spPr>
          <a:xfrm>
            <a:off x="6614161" y="5674490"/>
            <a:ext cx="368550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Should we expect a Cyber attack?</a:t>
            </a:r>
          </a:p>
        </p:txBody>
      </p:sp>
    </p:spTree>
    <p:extLst>
      <p:ext uri="{BB962C8B-B14F-4D97-AF65-F5344CB8AC3E}">
        <p14:creationId xmlns:p14="http://schemas.microsoft.com/office/powerpoint/2010/main" val="177368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arest neighbors visual">
            <a:extLst>
              <a:ext uri="{FF2B5EF4-FFF2-40B4-BE49-F238E27FC236}">
                <a16:creationId xmlns:a16="http://schemas.microsoft.com/office/drawing/2014/main" id="{739382A2-D927-412C-9090-D2D57E750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3211468" cy="21076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0CC1A4-4383-45E2-9A92-5CE7FEE01C10}"/>
              </a:ext>
            </a:extLst>
          </p:cNvPr>
          <p:cNvSpPr/>
          <p:nvPr/>
        </p:nvSpPr>
        <p:spPr>
          <a:xfrm>
            <a:off x="5038531" y="4184550"/>
            <a:ext cx="63152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k</a:t>
            </a:r>
            <a:r>
              <a:rPr lang="en-US" sz="2400" dirty="0"/>
              <a:t>-</a:t>
            </a:r>
            <a:r>
              <a:rPr lang="en-US" sz="2400" b="1" dirty="0"/>
              <a:t>nearest neighbors</a:t>
            </a:r>
            <a:r>
              <a:rPr lang="en-US" sz="2400" dirty="0"/>
              <a:t> algorithm is a </a:t>
            </a:r>
            <a:r>
              <a:rPr lang="en-US" sz="2400" b="1" dirty="0"/>
              <a:t>supervised</a:t>
            </a:r>
            <a:r>
              <a:rPr lang="en-US" sz="2400" dirty="0"/>
              <a:t> classification algorithm. It takes  labeled points and learns how to label other points. ... It is </a:t>
            </a:r>
            <a:r>
              <a:rPr lang="en-US" sz="2400" b="1" dirty="0"/>
              <a:t>supervised</a:t>
            </a:r>
            <a:r>
              <a:rPr lang="en-US" sz="2400" dirty="0"/>
              <a:t> because you are trying to classify a point based on the known classification of other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A6CD-E4BB-471B-98BF-1C7D34C7C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Decision Trees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K-Nearest Neighbor</a:t>
            </a:r>
          </a:p>
          <a:p>
            <a:r>
              <a:rPr lang="en-US" sz="2800" dirty="0"/>
              <a:t>Support Vector Machines</a:t>
            </a:r>
          </a:p>
          <a:p>
            <a:r>
              <a:rPr lang="en-US" sz="2800" dirty="0"/>
              <a:t>Neural Networks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3F54F-BFA7-4D16-9245-A664F4F5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68815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git_SNG876" descr="A support vector visual . ">
            <a:extLst>
              <a:ext uri="{FF2B5EF4-FFF2-40B4-BE49-F238E27FC236}">
                <a16:creationId xmlns:a16="http://schemas.microsoft.com/office/drawing/2014/main" id="{C85EDB83-3F3B-4378-B250-F546C1762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23" y="1931831"/>
            <a:ext cx="4129995" cy="2222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6C4E7-EE5B-49A6-AA2D-A1C94F01DD20}"/>
              </a:ext>
            </a:extLst>
          </p:cNvPr>
          <p:cNvSpPr txBox="1"/>
          <p:nvPr/>
        </p:nvSpPr>
        <p:spPr>
          <a:xfrm>
            <a:off x="6382139" y="4759035"/>
            <a:ext cx="436517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SVMs divide data into groups by creating Hyperplanes in multi-dimensional space that separate the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A6CD-E4BB-471B-98BF-1C7D34C7C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Decision Trees</a:t>
            </a:r>
          </a:p>
          <a:p>
            <a:r>
              <a:rPr lang="en-US" sz="2800" dirty="0"/>
              <a:t>K-Nearest Neighbor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Support Vector Machines</a:t>
            </a:r>
          </a:p>
          <a:p>
            <a:r>
              <a:rPr lang="en-US" sz="2800" dirty="0"/>
              <a:t>Neural Networks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3F54F-BFA7-4D16-9245-A664F4F5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61493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A6CD-E4BB-471B-98BF-1C7D34C7C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Decision Trees</a:t>
            </a:r>
          </a:p>
          <a:p>
            <a:r>
              <a:rPr lang="en-US" sz="2800" dirty="0"/>
              <a:t>K-Nearest Neighbor</a:t>
            </a:r>
          </a:p>
          <a:p>
            <a:r>
              <a:rPr lang="en-US" sz="2800" dirty="0"/>
              <a:t>Support Vector Machines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Neural Networks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3F54F-BFA7-4D16-9245-A664F4F5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Techniques</a:t>
            </a:r>
          </a:p>
        </p:txBody>
      </p:sp>
      <p:pic>
        <p:nvPicPr>
          <p:cNvPr id="4" name="Picture 3" descr="A neural network visual">
            <a:extLst>
              <a:ext uri="{FF2B5EF4-FFF2-40B4-BE49-F238E27FC236}">
                <a16:creationId xmlns:a16="http://schemas.microsoft.com/office/drawing/2014/main" id="{965D80DE-18F6-41C9-94BC-9091B0644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06" y="1955844"/>
            <a:ext cx="4940237" cy="3762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8379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neural network with the input layer, hidden layer, and output layer marked. ">
            <a:extLst>
              <a:ext uri="{FF2B5EF4-FFF2-40B4-BE49-F238E27FC236}">
                <a16:creationId xmlns:a16="http://schemas.microsoft.com/office/drawing/2014/main" id="{B8E7A4BC-2668-47CF-A03A-2FAC676F2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78" y="1944352"/>
            <a:ext cx="6309743" cy="48053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ACF06D-15B2-4C73-AA35-13CA39E57AAE}"/>
              </a:ext>
            </a:extLst>
          </p:cNvPr>
          <p:cNvCxnSpPr>
            <a:cxnSpLocks/>
          </p:cNvCxnSpPr>
          <p:nvPr/>
        </p:nvCxnSpPr>
        <p:spPr>
          <a:xfrm flipH="1">
            <a:off x="6781985" y="1423149"/>
            <a:ext cx="471772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9BE1DF-FD2F-4DD9-B92D-E1C96EB1CAA0}"/>
              </a:ext>
            </a:extLst>
          </p:cNvPr>
          <p:cNvSpPr txBox="1"/>
          <p:nvPr/>
        </p:nvSpPr>
        <p:spPr>
          <a:xfrm>
            <a:off x="9310083" y="2166099"/>
            <a:ext cx="208718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How are the weights adjusted?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AB88A-B96D-4452-8EA4-103E9E276064}"/>
              </a:ext>
            </a:extLst>
          </p:cNvPr>
          <p:cNvSpPr txBox="1"/>
          <p:nvPr/>
        </p:nvSpPr>
        <p:spPr>
          <a:xfrm>
            <a:off x="1838325" y="444567"/>
            <a:ext cx="851535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 hidden layers have weights that control the contribution of input data as the NN tries to learn. The weights will change as the data flow thru the network. </a:t>
            </a:r>
          </a:p>
        </p:txBody>
      </p:sp>
    </p:spTree>
    <p:extLst>
      <p:ext uri="{BB962C8B-B14F-4D97-AF65-F5344CB8AC3E}">
        <p14:creationId xmlns:p14="http://schemas.microsoft.com/office/powerpoint/2010/main" val="37372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sual of a backpropagation">
            <a:extLst>
              <a:ext uri="{FF2B5EF4-FFF2-40B4-BE49-F238E27FC236}">
                <a16:creationId xmlns:a16="http://schemas.microsoft.com/office/drawing/2014/main" id="{2C5E5890-1DDF-434F-B6F4-CEEDE2DE6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659" y="2623196"/>
            <a:ext cx="7555043" cy="37094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E6B4FC-F76C-4700-8B89-624BB177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Backpropagation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41801-743A-4FF6-B784-FCE680BA2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381" y="1072550"/>
            <a:ext cx="10515600" cy="18678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Backpropagation</a:t>
            </a:r>
            <a:r>
              <a:rPr lang="en-US" dirty="0"/>
              <a:t> is an </a:t>
            </a:r>
            <a:r>
              <a:rPr lang="en-US" b="1" dirty="0"/>
              <a:t>algorithm</a:t>
            </a:r>
            <a:r>
              <a:rPr lang="en-US" dirty="0"/>
              <a:t> used to calculate derivatives quickly. Artificial neural networks use </a:t>
            </a:r>
            <a:r>
              <a:rPr lang="en-US" b="1" dirty="0"/>
              <a:t>backpropagation</a:t>
            </a:r>
            <a:r>
              <a:rPr lang="en-US" dirty="0"/>
              <a:t> as a learning </a:t>
            </a:r>
            <a:r>
              <a:rPr lang="en-US" b="1" dirty="0"/>
              <a:t>algorithm</a:t>
            </a:r>
            <a:r>
              <a:rPr lang="en-US" dirty="0"/>
              <a:t> to compute a </a:t>
            </a:r>
            <a:r>
              <a:rPr lang="en-US" u="sng" dirty="0"/>
              <a:t>gradient descent </a:t>
            </a:r>
            <a:r>
              <a:rPr lang="en-US" dirty="0"/>
              <a:t>with respect to weights. ... The </a:t>
            </a:r>
            <a:r>
              <a:rPr lang="en-US" b="1" dirty="0"/>
              <a:t>algorithm</a:t>
            </a:r>
            <a:r>
              <a:rPr lang="en-US" dirty="0"/>
              <a:t> gets its name because the weights are updated backwards, from output towards input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52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6C828-C12D-4755-A629-5A3F74304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Unsupervised Learning</a:t>
            </a:r>
            <a:br>
              <a:rPr lang="en-US" sz="4800" dirty="0"/>
            </a:br>
            <a:r>
              <a:rPr lang="en-US" sz="4800" dirty="0"/>
              <a:t>and</a:t>
            </a:r>
            <a:br>
              <a:rPr lang="en-US" sz="4800" dirty="0"/>
            </a:br>
            <a:r>
              <a:rPr lang="en-US" sz="48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0848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supervised Learning diagram">
            <a:extLst>
              <a:ext uri="{FF2B5EF4-FFF2-40B4-BE49-F238E27FC236}">
                <a16:creationId xmlns:a16="http://schemas.microsoft.com/office/drawing/2014/main" id="{45DBC309-B490-48BA-9145-386C65712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57" y="3119455"/>
            <a:ext cx="6085543" cy="348190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0BF21D6-24B1-4214-9166-6599BC4D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E81DB1-ED41-4EFD-BB7F-7FAD642A6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229" y="1109873"/>
            <a:ext cx="10515600" cy="2319127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Unsupervised learning</a:t>
            </a:r>
            <a:r>
              <a:rPr lang="en-US" sz="3200" dirty="0"/>
              <a:t> </a:t>
            </a:r>
            <a:r>
              <a:rPr lang="en-US" dirty="0"/>
              <a:t>is a type of machine </a:t>
            </a:r>
            <a:r>
              <a:rPr lang="en-US" b="1" dirty="0"/>
              <a:t>learning</a:t>
            </a:r>
            <a:r>
              <a:rPr lang="en-US" dirty="0"/>
              <a:t> algorithm used to draw inferences from datasets consisting of input data without labeled responses.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common </a:t>
            </a:r>
            <a:r>
              <a:rPr lang="en-US" b="1" dirty="0"/>
              <a:t>unsupervised learning</a:t>
            </a:r>
            <a:r>
              <a:rPr lang="en-US" dirty="0"/>
              <a:t> method is cluster analysis, which is used for exploratory data analysis to find hidden patterns or grouping in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FEF01-65A5-497E-9C2D-510566BCE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77" y="1491157"/>
            <a:ext cx="5481633" cy="387568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57F5E0-7D74-43AD-8731-6F30F4855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ML – the ability to </a:t>
            </a:r>
            <a:r>
              <a:rPr lang="en-US" sz="3600" dirty="0"/>
              <a:t>learn</a:t>
            </a:r>
            <a:r>
              <a:rPr lang="en-US" dirty="0"/>
              <a:t> and improve without explicitly being programmed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F51AA1A-8F32-4664-9C1D-A145AD4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97280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k-means clustering"/>
          <p:cNvSpPr>
            <a:spLocks noChangeAspect="1" noChangeArrowheads="1"/>
          </p:cNvSpPr>
          <p:nvPr/>
        </p:nvSpPr>
        <p:spPr bwMode="auto">
          <a:xfrm>
            <a:off x="155575" y="-914400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k-means clustering"/>
          <p:cNvSpPr>
            <a:spLocks noChangeAspect="1" noChangeArrowheads="1"/>
          </p:cNvSpPr>
          <p:nvPr/>
        </p:nvSpPr>
        <p:spPr bwMode="auto">
          <a:xfrm>
            <a:off x="307975" y="-762000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k-means clustering"/>
          <p:cNvSpPr>
            <a:spLocks noChangeAspect="1" noChangeArrowheads="1"/>
          </p:cNvSpPr>
          <p:nvPr/>
        </p:nvSpPr>
        <p:spPr bwMode="auto">
          <a:xfrm>
            <a:off x="460375" y="-609600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896" name="Picture 8" descr="Image result for k-means clust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3" y="1152526"/>
            <a:ext cx="12011737" cy="48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 descr="Demonstration of the standard algorithm. &#10;1. k initial means (in this case k=3) are randomly generated within the data domain. &#10;2. k clusters are created by associating every observation with the nearest mean. The partitions here represent the Voroni diagram generated by the means. &#10;3. The centroid of each of the k clusters becomes the new mean. &#10;4. steps 2 and 3 are repeated until convergence has been reached. ">
            <a:extLst>
              <a:ext uri="{FF2B5EF4-FFF2-40B4-BE49-F238E27FC236}">
                <a16:creationId xmlns:a16="http://schemas.microsoft.com/office/drawing/2014/main" id="{B9593733-F417-4D5D-BB44-E2EEB27E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35214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reinforcement learning">
            <a:extLst>
              <a:ext uri="{FF2B5EF4-FFF2-40B4-BE49-F238E27FC236}">
                <a16:creationId xmlns:a16="http://schemas.microsoft.com/office/drawing/2014/main" id="{FCA66353-FDEC-435A-A5FF-AA4FDA78F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86" y="2401155"/>
            <a:ext cx="7398895" cy="33623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C03243F-F365-4D64-B8F6-9AC0446B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7419D-5042-4C83-8AD0-721121CD3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71" y="1094520"/>
            <a:ext cx="10515600" cy="190993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Reinforcement Learning</a:t>
            </a:r>
            <a:r>
              <a:rPr lang="en-US" dirty="0"/>
              <a:t>(RL) is a type of machine </a:t>
            </a:r>
            <a:r>
              <a:rPr lang="en-US" b="1" dirty="0"/>
              <a:t>learning</a:t>
            </a:r>
            <a:r>
              <a:rPr lang="en-US" dirty="0"/>
              <a:t> technique that enables an agent to </a:t>
            </a:r>
            <a:r>
              <a:rPr lang="en-US" b="1" dirty="0"/>
              <a:t>learn</a:t>
            </a:r>
            <a:r>
              <a:rPr lang="en-US" dirty="0"/>
              <a:t> in an interactive environment by trial and error using feedback from its own actions and experiences.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9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E678-21EA-4508-96F3-778C6912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Games</a:t>
            </a:r>
          </a:p>
        </p:txBody>
      </p:sp>
      <p:pic>
        <p:nvPicPr>
          <p:cNvPr id="5" name="Picture 4" descr="Observations lead the agent to act in the environment and, possibly, gain rewards">
            <a:extLst>
              <a:ext uri="{FF2B5EF4-FFF2-40B4-BE49-F238E27FC236}">
                <a16:creationId xmlns:a16="http://schemas.microsoft.com/office/drawing/2014/main" id="{A6AE47EF-0F9B-41B5-AD61-469458D6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28" y="1194916"/>
            <a:ext cx="4408357" cy="2055296"/>
          </a:xfrm>
          <a:prstGeom prst="rect">
            <a:avLst/>
          </a:prstGeom>
        </p:spPr>
      </p:pic>
      <p:pic>
        <p:nvPicPr>
          <p:cNvPr id="7" name="Picture 6" descr="A diagram of a convolutional agent">
            <a:extLst>
              <a:ext uri="{FF2B5EF4-FFF2-40B4-BE49-F238E27FC236}">
                <a16:creationId xmlns:a16="http://schemas.microsoft.com/office/drawing/2014/main" id="{95C42583-5A3D-4001-86F6-F03D254C8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8" y="3081271"/>
            <a:ext cx="5876925" cy="33337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4447CF-791D-4500-882B-8B2C721EEF40}"/>
              </a:ext>
            </a:extLst>
          </p:cNvPr>
          <p:cNvCxnSpPr>
            <a:cxnSpLocks/>
          </p:cNvCxnSpPr>
          <p:nvPr/>
        </p:nvCxnSpPr>
        <p:spPr>
          <a:xfrm flipH="1">
            <a:off x="6205928" y="3429000"/>
            <a:ext cx="389744" cy="108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5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reinforcement learning">
            <a:extLst>
              <a:ext uri="{FF2B5EF4-FFF2-40B4-BE49-F238E27FC236}">
                <a16:creationId xmlns:a16="http://schemas.microsoft.com/office/drawing/2014/main" id="{F6D5C03F-AAE2-451F-A850-32BCD9DF3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78" y="1621908"/>
            <a:ext cx="10598778" cy="36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9208-4A6F-4E7A-A4A9-21AEE6714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6052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4ECB6-9175-420C-BE73-09E0242A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 is a term that covers a wide range of techniques that fall into three main categories </a:t>
            </a:r>
          </a:p>
          <a:p>
            <a:endParaRPr lang="en-US" dirty="0"/>
          </a:p>
          <a:p>
            <a:r>
              <a:rPr lang="en-US" dirty="0"/>
              <a:t>Supervised Learning</a:t>
            </a:r>
          </a:p>
          <a:p>
            <a:pPr lvl="2"/>
            <a:r>
              <a:rPr lang="en-US" dirty="0"/>
              <a:t>data with known results are used to create a Model</a:t>
            </a:r>
          </a:p>
          <a:p>
            <a:pPr lvl="2"/>
            <a:r>
              <a:rPr lang="en-US" dirty="0"/>
              <a:t>Regression, Decision Trees, SVMs, K-Nearest Neighbor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Unsupervised Learning</a:t>
            </a:r>
          </a:p>
          <a:p>
            <a:pPr lvl="2"/>
            <a:r>
              <a:rPr lang="en-US" dirty="0"/>
              <a:t>data is fed and the system tries to find commonalities</a:t>
            </a:r>
          </a:p>
          <a:p>
            <a:pPr lvl="2"/>
            <a:r>
              <a:rPr lang="en-US" dirty="0"/>
              <a:t>Cluster analysis; K-Means</a:t>
            </a:r>
          </a:p>
          <a:p>
            <a:pPr lvl="2"/>
            <a:endParaRPr lang="en-US" dirty="0"/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Here's an environment. Take action. If you mess up you die. If you achieve a goal, you get rewarded. Do it a few million times. Try not to die. Try and collect rewards.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6CE9-969C-4170-AA5B-59440CD3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28568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C7E47-9D0C-4942-B4AB-6BC913106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Wikipedia History of AI</a:t>
            </a:r>
            <a:br>
              <a:rPr lang="en-US" dirty="0"/>
            </a:br>
            <a:r>
              <a:rPr lang="en-US" dirty="0">
                <a:hlinkClick r:id="rId2"/>
              </a:rPr>
              <a:t>https://en.wikipedia.org/wiki/History_of_artificial_intelligence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Wikipedia Machine Learning</a:t>
            </a:r>
          </a:p>
          <a:p>
            <a:r>
              <a:rPr lang="en-US" dirty="0">
                <a:hlinkClick r:id="rId3"/>
              </a:rPr>
              <a:t>https://en.wikipedia.org/wiki/Machine_learning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Wikipedia Neural Networks</a:t>
            </a:r>
          </a:p>
          <a:p>
            <a:r>
              <a:rPr lang="en-US" dirty="0">
                <a:hlinkClick r:id="rId4"/>
              </a:rPr>
              <a:t>https://en.wikipedia.org/wiki/Neural_network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A381D-9AC5-469B-AFB9-70131925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Readings:</a:t>
            </a:r>
          </a:p>
        </p:txBody>
      </p:sp>
    </p:spTree>
    <p:extLst>
      <p:ext uri="{BB962C8B-B14F-4D97-AF65-F5344CB8AC3E}">
        <p14:creationId xmlns:p14="http://schemas.microsoft.com/office/powerpoint/2010/main" val="50533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94A08-7283-44F8-A58B-8E555934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are measures of what would happen if you were to train your model on different training sets (from the same general population)</a:t>
            </a:r>
          </a:p>
          <a:p>
            <a:r>
              <a:rPr lang="en-US" dirty="0"/>
              <a:t>This degree 0 model (e.g. y = 5) takes the average Y value as its predicted value.</a:t>
            </a:r>
          </a:p>
          <a:p>
            <a:r>
              <a:rPr lang="en-US" dirty="0"/>
              <a:t>The error will be roughly the same for any set of training data from the same population – we say it has HIGH BIAS -- biased toward its simple linear model).</a:t>
            </a:r>
          </a:p>
          <a:p>
            <a:r>
              <a:rPr lang="en-US" dirty="0"/>
              <a:t>If we compare the models from two randomly chosen training sets we find that the models will be VERY similar. </a:t>
            </a:r>
          </a:p>
          <a:p>
            <a:r>
              <a:rPr lang="en-US" dirty="0"/>
              <a:t>We say the model has low variance since the models we create will be very similar and not vary very much.</a:t>
            </a:r>
          </a:p>
        </p:txBody>
      </p:sp>
      <p:pic>
        <p:nvPicPr>
          <p:cNvPr id="11" name="Snagit_PPT4E5" descr="Underfitting model">
            <a:extLst>
              <a:ext uri="{FF2B5EF4-FFF2-40B4-BE49-F238E27FC236}">
                <a16:creationId xmlns:a16="http://schemas.microsoft.com/office/drawing/2014/main" id="{6010D6C4-8B63-45EC-B255-A9771B7D1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67" y="2180415"/>
            <a:ext cx="3213750" cy="2497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C4ECA-98A0-4C97-8C92-BB355962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</p:spTree>
    <p:extLst>
      <p:ext uri="{BB962C8B-B14F-4D97-AF65-F5344CB8AC3E}">
        <p14:creationId xmlns:p14="http://schemas.microsoft.com/office/powerpoint/2010/main" val="138257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2E4D0-6FA3-4A20-A961-309A133F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49" y="1020302"/>
            <a:ext cx="5120641" cy="53035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are measures of what would happen if you were to train your model on different training sets (from the same general population)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15 degree complex model builds a complex polynomial that matches every data item exactly.</a:t>
            </a:r>
          </a:p>
          <a:p>
            <a:pPr marL="0" indent="0">
              <a:buNone/>
            </a:pPr>
            <a:r>
              <a:rPr lang="en-US" dirty="0"/>
              <a:t>– we say it has LOW BIAS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BUT it will have HIGH Variance since any two training sets will give very different curves.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Snagit_PPTAEC8" descr="Overfitting model">
            <a:extLst>
              <a:ext uri="{FF2B5EF4-FFF2-40B4-BE49-F238E27FC236}">
                <a16:creationId xmlns:a16="http://schemas.microsoft.com/office/drawing/2014/main" id="{31EC4301-2081-4682-8D70-75BD1F32F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38" y="1956774"/>
            <a:ext cx="3050210" cy="2206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C4ECA-98A0-4C97-8C92-BB355962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</p:spTree>
    <p:extLst>
      <p:ext uri="{BB962C8B-B14F-4D97-AF65-F5344CB8AC3E}">
        <p14:creationId xmlns:p14="http://schemas.microsoft.com/office/powerpoint/2010/main" val="425222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C0FF-96CE-4A2F-9BE7-3FDC4DCA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4478693"/>
            <a:ext cx="10515600" cy="1571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model has HIGH BIAS – performs poorly on training data you can add more features</a:t>
            </a:r>
          </a:p>
          <a:p>
            <a:endParaRPr lang="en-US" dirty="0"/>
          </a:p>
          <a:p>
            <a:r>
              <a:rPr lang="en-US" dirty="0"/>
              <a:t>If your model has variance you can remove features (you may have features that have no effect and are just adding noise to your model)</a:t>
            </a:r>
          </a:p>
          <a:p>
            <a:endParaRPr lang="en-US" dirty="0"/>
          </a:p>
        </p:txBody>
      </p:sp>
      <p:pic>
        <p:nvPicPr>
          <p:cNvPr id="5" name="Snagit_PPTBBB" descr="Underfitting, Desired, and Overfitting models">
            <a:extLst>
              <a:ext uri="{FF2B5EF4-FFF2-40B4-BE49-F238E27FC236}">
                <a16:creationId xmlns:a16="http://schemas.microsoft.com/office/drawing/2014/main" id="{79892246-3952-4BA6-B5FE-D6DB9F9A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114" y="2177422"/>
            <a:ext cx="4434784" cy="1251578"/>
          </a:xfrm>
          <a:prstGeom prst="rect">
            <a:avLst/>
          </a:prstGeom>
        </p:spPr>
      </p:pic>
      <p:pic>
        <p:nvPicPr>
          <p:cNvPr id="4" name="Snagit_PPT3B8A" descr="High bias with low variance vs. High variance with low bias">
            <a:extLst>
              <a:ext uri="{FF2B5EF4-FFF2-40B4-BE49-F238E27FC236}">
                <a16:creationId xmlns:a16="http://schemas.microsoft.com/office/drawing/2014/main" id="{B42D9A59-2A0B-4C31-B57A-4713020FD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9" y="940479"/>
            <a:ext cx="5351090" cy="326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45ED5-2593-43BD-B976-C888919C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</p:spTree>
    <p:extLst>
      <p:ext uri="{BB962C8B-B14F-4D97-AF65-F5344CB8AC3E}">
        <p14:creationId xmlns:p14="http://schemas.microsoft.com/office/powerpoint/2010/main" val="240880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5A46129-66DA-43AE-8B0C-FCA9B2B0184C}"/>
              </a:ext>
            </a:extLst>
          </p:cNvPr>
          <p:cNvGrpSpPr/>
          <p:nvPr/>
        </p:nvGrpSpPr>
        <p:grpSpPr>
          <a:xfrm>
            <a:off x="7636297" y="1039498"/>
            <a:ext cx="3658433" cy="2031325"/>
            <a:chOff x="6789165" y="1473904"/>
            <a:chExt cx="3658433" cy="20313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2B8ADB-ED00-4CB7-A3EF-29C395A28BF4}"/>
                </a:ext>
              </a:extLst>
            </p:cNvPr>
            <p:cNvSpPr txBox="1"/>
            <p:nvPr/>
          </p:nvSpPr>
          <p:spPr>
            <a:xfrm>
              <a:off x="7856112" y="1473904"/>
              <a:ext cx="2591486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Linear Regression</a:t>
              </a:r>
            </a:p>
            <a:p>
              <a:r>
                <a:rPr lang="en-US" dirty="0"/>
                <a:t>Decision Trees</a:t>
              </a:r>
            </a:p>
            <a:p>
              <a:r>
                <a:rPr lang="en-US" dirty="0"/>
                <a:t>K-Nearest Neighbor</a:t>
              </a:r>
            </a:p>
            <a:p>
              <a:r>
                <a:rPr lang="en-US" dirty="0"/>
                <a:t>Logistic Regression</a:t>
              </a:r>
            </a:p>
            <a:p>
              <a:r>
                <a:rPr lang="en-US" dirty="0"/>
                <a:t>Support Vector Machines</a:t>
              </a:r>
            </a:p>
            <a:p>
              <a:r>
                <a:rPr lang="en-US" dirty="0"/>
                <a:t>Neural Nets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2079ED4-D966-4316-8E28-DBADAD7448ED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>
              <a:off x="6789165" y="2041836"/>
              <a:ext cx="1066947" cy="447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5F3917-09EA-461B-B3BF-4E2E348601C4}"/>
              </a:ext>
            </a:extLst>
          </p:cNvPr>
          <p:cNvGrpSpPr/>
          <p:nvPr/>
        </p:nvGrpSpPr>
        <p:grpSpPr>
          <a:xfrm>
            <a:off x="7851629" y="3499984"/>
            <a:ext cx="3208260" cy="519079"/>
            <a:chOff x="7089819" y="2496356"/>
            <a:chExt cx="3986012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05A75F-3487-4237-864F-5C7C96CFBF7E}"/>
                </a:ext>
              </a:extLst>
            </p:cNvPr>
            <p:cNvSpPr txBox="1"/>
            <p:nvPr/>
          </p:nvSpPr>
          <p:spPr>
            <a:xfrm>
              <a:off x="7856112" y="2496356"/>
              <a:ext cx="3219719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Clustering : K-Means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3C6B07-16EE-4834-BC4B-D04A68AC5878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089819" y="2496356"/>
              <a:ext cx="766293" cy="184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3BD24EB-C2A8-4D24-8B28-62D7DDEDBC5A}"/>
              </a:ext>
            </a:extLst>
          </p:cNvPr>
          <p:cNvSpPr/>
          <p:nvPr/>
        </p:nvSpPr>
        <p:spPr>
          <a:xfrm>
            <a:off x="5876184" y="1251880"/>
            <a:ext cx="1760113" cy="711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of data with correct answers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32A7B7-8A41-4220-8AFB-45D175279E77}"/>
              </a:ext>
            </a:extLst>
          </p:cNvPr>
          <p:cNvSpPr/>
          <p:nvPr/>
        </p:nvSpPr>
        <p:spPr>
          <a:xfrm>
            <a:off x="6074865" y="3008312"/>
            <a:ext cx="1760113" cy="711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of data with no answers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B3E580-B9AA-47A6-84D1-094FEEDF9E0B}"/>
              </a:ext>
            </a:extLst>
          </p:cNvPr>
          <p:cNvSpPr/>
          <p:nvPr/>
        </p:nvSpPr>
        <p:spPr>
          <a:xfrm>
            <a:off x="5947702" y="4708332"/>
            <a:ext cx="1903927" cy="1108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acts on the environment and gets feedback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CDC7E5-7159-4490-B996-66A20775C00A}"/>
              </a:ext>
            </a:extLst>
          </p:cNvPr>
          <p:cNvGrpSpPr/>
          <p:nvPr/>
        </p:nvGrpSpPr>
        <p:grpSpPr>
          <a:xfrm>
            <a:off x="7885243" y="5262757"/>
            <a:ext cx="2551628" cy="369332"/>
            <a:chOff x="6918636" y="2496356"/>
            <a:chExt cx="4157195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27637F-2257-49FA-A0E8-0753A4CEDA97}"/>
                </a:ext>
              </a:extLst>
            </p:cNvPr>
            <p:cNvSpPr txBox="1"/>
            <p:nvPr/>
          </p:nvSpPr>
          <p:spPr>
            <a:xfrm>
              <a:off x="7856112" y="2496356"/>
              <a:ext cx="3219719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Q-Learning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DB3D6F-B62F-43B8-B1C3-F21D1ADFA9F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6918636" y="2681022"/>
              <a:ext cx="9374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DEC435D-300E-41AC-970D-126E10ECF8C7}"/>
              </a:ext>
            </a:extLst>
          </p:cNvPr>
          <p:cNvCxnSpPr>
            <a:cxnSpLocks/>
          </p:cNvCxnSpPr>
          <p:nvPr/>
        </p:nvCxnSpPr>
        <p:spPr>
          <a:xfrm>
            <a:off x="5161589" y="3227332"/>
            <a:ext cx="792743" cy="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88ECA8-3C57-4EA7-BDA7-87CCB8F498D5}"/>
              </a:ext>
            </a:extLst>
          </p:cNvPr>
          <p:cNvCxnSpPr>
            <a:cxnSpLocks/>
          </p:cNvCxnSpPr>
          <p:nvPr/>
        </p:nvCxnSpPr>
        <p:spPr>
          <a:xfrm>
            <a:off x="5154959" y="5402014"/>
            <a:ext cx="792743" cy="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F7DF25-C9C1-4074-A901-352F160BB52A}"/>
              </a:ext>
            </a:extLst>
          </p:cNvPr>
          <p:cNvCxnSpPr>
            <a:cxnSpLocks/>
          </p:cNvCxnSpPr>
          <p:nvPr/>
        </p:nvCxnSpPr>
        <p:spPr>
          <a:xfrm>
            <a:off x="5078982" y="1591148"/>
            <a:ext cx="792743" cy="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B5F9EE7-771B-4112-92CD-975CEDBA620D}"/>
              </a:ext>
            </a:extLst>
          </p:cNvPr>
          <p:cNvSpPr/>
          <p:nvPr/>
        </p:nvSpPr>
        <p:spPr>
          <a:xfrm>
            <a:off x="3129411" y="4801092"/>
            <a:ext cx="1991934" cy="9233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Reinforcement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Learning (RL)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BB7789-D5EA-4F5D-B1FF-30E3F2D6B12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339993" y="4350778"/>
            <a:ext cx="789418" cy="91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D2756C9-BB61-4298-BF6E-A5A64F60934F}"/>
              </a:ext>
            </a:extLst>
          </p:cNvPr>
          <p:cNvSpPr/>
          <p:nvPr/>
        </p:nvSpPr>
        <p:spPr>
          <a:xfrm>
            <a:off x="2973018" y="2999202"/>
            <a:ext cx="1991934" cy="9233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Unsupervised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Learning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F18CC3-EAA6-440B-9667-B8E242F422FC}"/>
              </a:ext>
            </a:extLst>
          </p:cNvPr>
          <p:cNvCxnSpPr>
            <a:cxnSpLocks/>
          </p:cNvCxnSpPr>
          <p:nvPr/>
        </p:nvCxnSpPr>
        <p:spPr>
          <a:xfrm>
            <a:off x="2366249" y="3233823"/>
            <a:ext cx="368453" cy="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4A345B-84FF-4EF6-B578-A655C92FA7B7}"/>
              </a:ext>
            </a:extLst>
          </p:cNvPr>
          <p:cNvSpPr/>
          <p:nvPr/>
        </p:nvSpPr>
        <p:spPr>
          <a:xfrm>
            <a:off x="3052877" y="1018578"/>
            <a:ext cx="1991934" cy="9233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Supervised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Learning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38FC78-8336-46A7-A5A6-5DA75B823BD2}"/>
              </a:ext>
            </a:extLst>
          </p:cNvPr>
          <p:cNvCxnSpPr>
            <a:cxnSpLocks/>
          </p:cNvCxnSpPr>
          <p:nvPr/>
        </p:nvCxnSpPr>
        <p:spPr>
          <a:xfrm flipV="1">
            <a:off x="2421228" y="1892827"/>
            <a:ext cx="490248" cy="102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3E41A1-9627-420B-A3B6-0B312D40E8F7}"/>
              </a:ext>
            </a:extLst>
          </p:cNvPr>
          <p:cNvSpPr/>
          <p:nvPr/>
        </p:nvSpPr>
        <p:spPr>
          <a:xfrm>
            <a:off x="324119" y="2915357"/>
            <a:ext cx="1991934" cy="9233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Learning (ML)</a:t>
            </a:r>
          </a:p>
        </p:txBody>
      </p:sp>
    </p:spTree>
    <p:extLst>
      <p:ext uri="{BB962C8B-B14F-4D97-AF65-F5344CB8AC3E}">
        <p14:creationId xmlns:p14="http://schemas.microsoft.com/office/powerpoint/2010/main" val="273891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pervised Learning shows that the input is supervised before creating a prediction. ">
            <a:extLst>
              <a:ext uri="{FF2B5EF4-FFF2-40B4-BE49-F238E27FC236}">
                <a16:creationId xmlns:a16="http://schemas.microsoft.com/office/drawing/2014/main" id="{7987FD69-6B4B-419C-9166-412FABF41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2" y="1657073"/>
            <a:ext cx="5257269" cy="3269097"/>
          </a:xfrm>
          <a:prstGeom prst="rect">
            <a:avLst/>
          </a:prstGeom>
        </p:spPr>
      </p:pic>
      <p:pic>
        <p:nvPicPr>
          <p:cNvPr id="6" name="Picture 5" descr="Unsupervised Learning shows that the input goes into the model, and the model explores the data and comes up with categories. ">
            <a:extLst>
              <a:ext uri="{FF2B5EF4-FFF2-40B4-BE49-F238E27FC236}">
                <a16:creationId xmlns:a16="http://schemas.microsoft.com/office/drawing/2014/main" id="{9B4AEA2D-5C22-4FAF-AD0E-A51748ED0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79" y="1931831"/>
            <a:ext cx="5821819" cy="24832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90217B-500E-4D64-A7D0-9775407A2E4E}"/>
              </a:ext>
            </a:extLst>
          </p:cNvPr>
          <p:cNvCxnSpPr/>
          <p:nvPr/>
        </p:nvCxnSpPr>
        <p:spPr>
          <a:xfrm flipH="1">
            <a:off x="3541690" y="1210161"/>
            <a:ext cx="1107583" cy="446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7EC198-7B53-44FC-83B2-94DE9B09BCD1}"/>
              </a:ext>
            </a:extLst>
          </p:cNvPr>
          <p:cNvCxnSpPr>
            <a:cxnSpLocks/>
          </p:cNvCxnSpPr>
          <p:nvPr/>
        </p:nvCxnSpPr>
        <p:spPr>
          <a:xfrm>
            <a:off x="5190187" y="1210161"/>
            <a:ext cx="1680557" cy="72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217F29-43DE-431A-83DE-0AC52F86412E}"/>
              </a:ext>
            </a:extLst>
          </p:cNvPr>
          <p:cNvSpPr txBox="1"/>
          <p:nvPr/>
        </p:nvSpPr>
        <p:spPr>
          <a:xfrm>
            <a:off x="7603298" y="4603004"/>
            <a:ext cx="397075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Explores the data and comes up with the different data categories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68BC89-2614-497C-9B69-2893FB95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795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1CDE5-65CE-4059-9CB0-535EF9EED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413" y="1003654"/>
            <a:ext cx="2555275" cy="2425346"/>
          </a:xfrm>
          <a:prstGeom prst="rect">
            <a:avLst/>
          </a:prstGeom>
        </p:spPr>
      </p:pic>
      <p:pic>
        <p:nvPicPr>
          <p:cNvPr id="9" name="Snagit_PPTC9DA" descr="A flow from data through an algorithm into a model. ">
            <a:extLst>
              <a:ext uri="{FF2B5EF4-FFF2-40B4-BE49-F238E27FC236}">
                <a16:creationId xmlns:a16="http://schemas.microsoft.com/office/drawing/2014/main" id="{04D5B12E-27F3-41D5-AE90-DAD3C4DBC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31" y="3071258"/>
            <a:ext cx="4737494" cy="1807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52F17-7156-4892-9EA2-C17BA2A4C0E3}"/>
              </a:ext>
            </a:extLst>
          </p:cNvPr>
          <p:cNvSpPr txBox="1"/>
          <p:nvPr/>
        </p:nvSpPr>
        <p:spPr>
          <a:xfrm>
            <a:off x="1030310" y="5550794"/>
            <a:ext cx="682580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Our task is to select a model based 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supervised or unsupervised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data format (numeric, categories, boolean values)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kind of output we want (numeric, true/false, probability)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AD23-F9A2-4FCD-84DE-DA748D74F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960583"/>
            <a:ext cx="7017911" cy="1807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model is a specification of a mathematical (usually probabilistic) relationship that exists between different variables.</a:t>
            </a:r>
          </a:p>
          <a:p>
            <a:pPr marL="0" indent="0">
              <a:buNone/>
            </a:pPr>
            <a:r>
              <a:rPr lang="en-US" dirty="0"/>
              <a:t>In ML our models are </a:t>
            </a:r>
            <a:r>
              <a:rPr lang="en-US" sz="2800" dirty="0"/>
              <a:t>learned</a:t>
            </a:r>
            <a:r>
              <a:rPr lang="en-US" dirty="0"/>
              <a:t> from the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B6BB-30E1-477D-9ED9-CEA849B2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8564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art showing how labeled observations go into a training set into a machine learner or a test set that goes into a prediction model fed by the machine learner to create statistics. ">
            <a:extLst>
              <a:ext uri="{FF2B5EF4-FFF2-40B4-BE49-F238E27FC236}">
                <a16:creationId xmlns:a16="http://schemas.microsoft.com/office/drawing/2014/main" id="{C8A28E85-936F-4D6E-8889-FB2A00BE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5000"/>
            <a:ext cx="97536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FF415-B71B-48DE-A0AB-4CE8495B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Our Supervised Learning Models </a:t>
            </a:r>
          </a:p>
        </p:txBody>
      </p:sp>
    </p:spTree>
    <p:extLst>
      <p:ext uri="{BB962C8B-B14F-4D97-AF65-F5344CB8AC3E}">
        <p14:creationId xmlns:p14="http://schemas.microsoft.com/office/powerpoint/2010/main" val="37827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5ED5-2593-43BD-B976-C888919C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Problems: Overfitting and Underfitting</a:t>
            </a:r>
          </a:p>
        </p:txBody>
      </p:sp>
      <p:pic>
        <p:nvPicPr>
          <p:cNvPr id="5" name="Snagit_PPTBBB" descr="Underfitting, Desired, and Overfitting model problems. ">
            <a:extLst>
              <a:ext uri="{FF2B5EF4-FFF2-40B4-BE49-F238E27FC236}">
                <a16:creationId xmlns:a16="http://schemas.microsoft.com/office/drawing/2014/main" id="{79892246-3952-4BA6-B5FE-D6DB9F9A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88" y="2291048"/>
            <a:ext cx="8064327" cy="22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F415-B71B-48DE-A0AB-4CE8495BC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Supervised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7297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A6CD-E4BB-471B-98BF-1C7D34C7C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  <a:p>
            <a:r>
              <a:rPr lang="en-US" sz="3200" dirty="0"/>
              <a:t>Logistic Regression</a:t>
            </a:r>
          </a:p>
          <a:p>
            <a:r>
              <a:rPr lang="en-US" sz="3200" dirty="0"/>
              <a:t>Decision Trees</a:t>
            </a:r>
          </a:p>
          <a:p>
            <a:r>
              <a:rPr lang="en-US" sz="3200" dirty="0"/>
              <a:t>K-Nearest Neighbor</a:t>
            </a:r>
          </a:p>
          <a:p>
            <a:r>
              <a:rPr lang="en-US" sz="3200" dirty="0"/>
              <a:t>Support Vector Machines</a:t>
            </a:r>
          </a:p>
          <a:p>
            <a:r>
              <a:rPr lang="en-US" sz="3200" dirty="0"/>
              <a:t>Neural Networks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3F54F-BFA7-4D16-9245-A664F4F5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59750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DecisionTrees YY Revised</Template>
  <TotalTime>19231</TotalTime>
  <Words>967</Words>
  <Application>Microsoft Office PowerPoint</Application>
  <PresentationFormat>Widescreen</PresentationFormat>
  <Paragraphs>137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Courier New</vt:lpstr>
      <vt:lpstr>DRAFT-Marcom-New-Brand-Template-2019-DRAFT-v1.5</vt:lpstr>
      <vt:lpstr>Machine Learning Overview</vt:lpstr>
      <vt:lpstr>What is Machine Learning?</vt:lpstr>
      <vt:lpstr>PowerPoint Presentation</vt:lpstr>
      <vt:lpstr>Classical Machine Learning</vt:lpstr>
      <vt:lpstr>Models</vt:lpstr>
      <vt:lpstr>Validating Our Supervised Learning Models </vt:lpstr>
      <vt:lpstr>Model Problems: Overfitting and Underfitting</vt:lpstr>
      <vt:lpstr>Supervised Machine Learning</vt:lpstr>
      <vt:lpstr>Supervised Learning Techniques</vt:lpstr>
      <vt:lpstr>Supervised Learning Techniques</vt:lpstr>
      <vt:lpstr>Supervised Learning Techniques</vt:lpstr>
      <vt:lpstr>Supervised Learning Techniques</vt:lpstr>
      <vt:lpstr>Supervised Learning Techniques</vt:lpstr>
      <vt:lpstr>Supervised Learning Techniques</vt:lpstr>
      <vt:lpstr>Supervised Learning Techniques</vt:lpstr>
      <vt:lpstr>PowerPoint Presentation</vt:lpstr>
      <vt:lpstr>Backpropagation</vt:lpstr>
      <vt:lpstr>Unsupervised Learning and Reinforcement Learning</vt:lpstr>
      <vt:lpstr>Unsupervised learning </vt:lpstr>
      <vt:lpstr>K-Means Clustering</vt:lpstr>
      <vt:lpstr>Reinforcement Learning</vt:lpstr>
      <vt:lpstr>Reinforcement Learning in Games</vt:lpstr>
      <vt:lpstr>PowerPoint Presentation</vt:lpstr>
      <vt:lpstr>Summary</vt:lpstr>
      <vt:lpstr>Summary</vt:lpstr>
      <vt:lpstr>Readings:</vt:lpstr>
      <vt:lpstr>The Bias-Variance Tradeoff</vt:lpstr>
      <vt:lpstr>The Bias-Variance Tradeoff</vt:lpstr>
      <vt:lpstr>Model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Perceptrons</dc:title>
  <dc:creator>Frank Coyle</dc:creator>
  <cp:lastModifiedBy>Frank Coyle</cp:lastModifiedBy>
  <cp:revision>65</cp:revision>
  <cp:lastPrinted>2020-01-26T21:56:01Z</cp:lastPrinted>
  <dcterms:created xsi:type="dcterms:W3CDTF">2019-05-01T15:06:05Z</dcterms:created>
  <dcterms:modified xsi:type="dcterms:W3CDTF">2023-04-20T18:20:54Z</dcterms:modified>
</cp:coreProperties>
</file>